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7" r:id="rId4"/>
    <p:sldId id="261" r:id="rId5"/>
    <p:sldId id="265" r:id="rId6"/>
    <p:sldId id="266" r:id="rId7"/>
    <p:sldId id="264" r:id="rId8"/>
    <p:sldId id="263" r:id="rId9"/>
    <p:sldId id="262" r:id="rId10"/>
    <p:sldId id="260" r:id="rId11"/>
    <p:sldId id="268" r:id="rId12"/>
    <p:sldId id="269" r:id="rId13"/>
    <p:sldId id="259" r:id="rId14"/>
    <p:sldId id="270" r:id="rId15"/>
    <p:sldId id="271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 autoAdjust="0"/>
    <p:restoredTop sz="95884"/>
  </p:normalViewPr>
  <p:slideViewPr>
    <p:cSldViewPr>
      <p:cViewPr>
        <p:scale>
          <a:sx n="75" d="100"/>
          <a:sy n="75" d="100"/>
        </p:scale>
        <p:origin x="-16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F21B6C-7152-4B58-BC9F-E742B8ED7C9C}" type="doc">
      <dgm:prSet loTypeId="urn:microsoft.com/office/officeart/2005/8/layout/vProcess5" loCatId="process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ky-KG"/>
        </a:p>
      </dgm:t>
    </dgm:pt>
    <dgm:pt modelId="{510F4C97-EE5E-47F1-88C7-EF5746A81A4D}">
      <dgm:prSet phldrT="[Текст]" custT="1"/>
      <dgm:spPr/>
      <dgm:t>
        <a:bodyPr/>
        <a:lstStyle/>
        <a:p>
          <a:r>
            <a:rPr lang="ky-KG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 правового регулирования </a:t>
          </a:r>
          <a:endParaRPr lang="ky-KG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95C787-945B-4A20-95CF-5821E13378DB}" type="parTrans" cxnId="{58BB1DE7-C455-479B-B4CC-2E55CB69A5A5}">
      <dgm:prSet/>
      <dgm:spPr/>
      <dgm:t>
        <a:bodyPr/>
        <a:lstStyle/>
        <a:p>
          <a:endParaRPr lang="ky-KG"/>
        </a:p>
      </dgm:t>
    </dgm:pt>
    <dgm:pt modelId="{20C934DC-45CB-4829-BFC8-26BC89C30FF1}" type="sibTrans" cxnId="{58BB1DE7-C455-479B-B4CC-2E55CB69A5A5}">
      <dgm:prSet/>
      <dgm:spPr/>
      <dgm:t>
        <a:bodyPr/>
        <a:lstStyle/>
        <a:p>
          <a:endParaRPr lang="ky-KG"/>
        </a:p>
      </dgm:t>
    </dgm:pt>
    <dgm:pt modelId="{ECEEAEB5-401F-4160-B5F7-7BA528BB08DC}">
      <dgm:prSet phldrT="[Текст]" custT="1"/>
      <dgm:spPr/>
      <dgm:t>
        <a:bodyPr/>
        <a:lstStyle/>
        <a:p>
          <a:r>
            <a:rPr lang="ky-KG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Аутентичность текстов проектов подзаконных актов </a:t>
          </a:r>
          <a:endParaRPr lang="ky-KG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FCD708-6D34-4293-B43C-32C09C9A7331}" type="parTrans" cxnId="{5EC6CE8C-9B16-4F49-B79E-CC57E0D690AD}">
      <dgm:prSet/>
      <dgm:spPr/>
      <dgm:t>
        <a:bodyPr/>
        <a:lstStyle/>
        <a:p>
          <a:endParaRPr lang="ky-KG"/>
        </a:p>
      </dgm:t>
    </dgm:pt>
    <dgm:pt modelId="{F8E12A88-522F-4F3C-A739-CFC002A60179}" type="sibTrans" cxnId="{5EC6CE8C-9B16-4F49-B79E-CC57E0D690AD}">
      <dgm:prSet/>
      <dgm:spPr/>
      <dgm:t>
        <a:bodyPr/>
        <a:lstStyle/>
        <a:p>
          <a:endParaRPr lang="ky-KG"/>
        </a:p>
      </dgm:t>
    </dgm:pt>
    <dgm:pt modelId="{3BE9F389-FFA1-4585-A273-D1FB3434E4B5}">
      <dgm:prSet phldrT="[Текст]" custT="1"/>
      <dgm:spPr/>
      <dgm:t>
        <a:bodyPr/>
        <a:lstStyle/>
        <a:p>
          <a:r>
            <a:rPr lang="ky-KG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Недопустимость противоречия  вышестоящим НПА</a:t>
          </a:r>
          <a:endParaRPr lang="ky-KG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B61D3D-587C-4E96-8EB2-CAC672137DA6}" type="parTrans" cxnId="{08754F74-4261-45DE-9BD7-312E42281A0E}">
      <dgm:prSet/>
      <dgm:spPr/>
      <dgm:t>
        <a:bodyPr/>
        <a:lstStyle/>
        <a:p>
          <a:endParaRPr lang="ky-KG"/>
        </a:p>
      </dgm:t>
    </dgm:pt>
    <dgm:pt modelId="{08CCEBFE-896E-4875-9408-7704DC2FB4BD}" type="sibTrans" cxnId="{08754F74-4261-45DE-9BD7-312E42281A0E}">
      <dgm:prSet/>
      <dgm:spPr/>
      <dgm:t>
        <a:bodyPr/>
        <a:lstStyle/>
        <a:p>
          <a:endParaRPr lang="ky-KG"/>
        </a:p>
      </dgm:t>
    </dgm:pt>
    <dgm:pt modelId="{2E3EC8D5-EC87-4E35-B31A-CAB9E5313130}">
      <dgm:prSet phldrT="[Текст]" custT="1"/>
      <dgm:spPr/>
      <dgm:t>
        <a:bodyPr/>
        <a:lstStyle/>
        <a:p>
          <a:r>
            <a:rPr lang="ky-KG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Необходимость и обоснованность</a:t>
          </a:r>
          <a:endParaRPr lang="ky-KG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05C808-BC28-4EE5-BD67-46B252272634}" type="parTrans" cxnId="{F7DB6A0D-B579-4E79-961D-ACC7A51608EC}">
      <dgm:prSet/>
      <dgm:spPr/>
      <dgm:t>
        <a:bodyPr/>
        <a:lstStyle/>
        <a:p>
          <a:endParaRPr lang="ky-KG"/>
        </a:p>
      </dgm:t>
    </dgm:pt>
    <dgm:pt modelId="{58652A18-68DD-4575-BD5B-11C9BD65CBA2}" type="sibTrans" cxnId="{F7DB6A0D-B579-4E79-961D-ACC7A51608EC}">
      <dgm:prSet/>
      <dgm:spPr/>
      <dgm:t>
        <a:bodyPr/>
        <a:lstStyle/>
        <a:p>
          <a:endParaRPr lang="ky-KG"/>
        </a:p>
      </dgm:t>
    </dgm:pt>
    <dgm:pt modelId="{1C0765FC-5CEA-4834-82D3-0B1EE9F93EB3}">
      <dgm:prSet phldrT="[Текст]" custT="1"/>
      <dgm:spPr/>
      <dgm:t>
        <a:bodyPr/>
        <a:lstStyle/>
        <a:p>
          <a:r>
            <a:rPr lang="ky-KG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Полномочие нормотворческого субъекта </a:t>
          </a:r>
          <a:endParaRPr lang="ky-KG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6B1DD6-CA73-48FE-AA6C-69C0C27AC592}" type="parTrans" cxnId="{4D389478-616B-40E5-85FF-54F06EC23EF5}">
      <dgm:prSet/>
      <dgm:spPr/>
      <dgm:t>
        <a:bodyPr/>
        <a:lstStyle/>
        <a:p>
          <a:endParaRPr lang="ky-KG"/>
        </a:p>
      </dgm:t>
    </dgm:pt>
    <dgm:pt modelId="{168F842B-0EC3-4817-A32F-0367CB98829D}" type="sibTrans" cxnId="{4D389478-616B-40E5-85FF-54F06EC23EF5}">
      <dgm:prSet/>
      <dgm:spPr/>
      <dgm:t>
        <a:bodyPr/>
        <a:lstStyle/>
        <a:p>
          <a:endParaRPr lang="ky-KG"/>
        </a:p>
      </dgm:t>
    </dgm:pt>
    <dgm:pt modelId="{F2A0FC79-1DEE-4527-9B93-34AAF3DB7353}" type="pres">
      <dgm:prSet presAssocID="{E4F21B6C-7152-4B58-BC9F-E742B8ED7C9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ky-KG"/>
        </a:p>
      </dgm:t>
    </dgm:pt>
    <dgm:pt modelId="{CF581A84-FE7D-44A0-9603-69641CD73551}" type="pres">
      <dgm:prSet presAssocID="{E4F21B6C-7152-4B58-BC9F-E742B8ED7C9C}" presName="dummyMaxCanvas" presStyleCnt="0">
        <dgm:presLayoutVars/>
      </dgm:prSet>
      <dgm:spPr/>
      <dgm:t>
        <a:bodyPr/>
        <a:lstStyle/>
        <a:p>
          <a:endParaRPr lang="ky-KG"/>
        </a:p>
      </dgm:t>
    </dgm:pt>
    <dgm:pt modelId="{22E10E69-B427-4D35-96BF-E542487A1C6D}" type="pres">
      <dgm:prSet presAssocID="{E4F21B6C-7152-4B58-BC9F-E742B8ED7C9C}" presName="FiveNodes_1" presStyleLbl="node1" presStyleIdx="0" presStyleCnt="5" custScaleX="113043" custLinFactNeighborX="-3526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B041A2A6-DE70-4D63-8599-47C157A64E1E}" type="pres">
      <dgm:prSet presAssocID="{E4F21B6C-7152-4B58-BC9F-E742B8ED7C9C}" presName="FiveNodes_2" presStyleLbl="node1" presStyleIdx="1" presStyleCnt="5" custScaleX="115153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B14000AD-D179-485F-842C-BD9F3B6A814A}" type="pres">
      <dgm:prSet presAssocID="{E4F21B6C-7152-4B58-BC9F-E742B8ED7C9C}" presName="FiveNodes_3" presStyleLbl="node1" presStyleIdx="2" presStyleCnt="5" custScaleX="107174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EB7F17ED-110B-4C13-B731-747BCFD5BE96}" type="pres">
      <dgm:prSet presAssocID="{E4F21B6C-7152-4B58-BC9F-E742B8ED7C9C}" presName="FiveNodes_4" presStyleLbl="node1" presStyleIdx="3" presStyleCnt="5" custScaleX="104848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D18D772C-D681-4958-9794-9127B1E0F567}" type="pres">
      <dgm:prSet presAssocID="{E4F21B6C-7152-4B58-BC9F-E742B8ED7C9C}" presName="FiveNodes_5" presStyleLbl="node1" presStyleIdx="4" presStyleCnt="5" custScaleX="113740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4FECB699-FA74-42E3-B6EC-74F30737B209}" type="pres">
      <dgm:prSet presAssocID="{E4F21B6C-7152-4B58-BC9F-E742B8ED7C9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02B1FA4B-2F67-4AAE-895C-E8496915948B}" type="pres">
      <dgm:prSet presAssocID="{E4F21B6C-7152-4B58-BC9F-E742B8ED7C9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F527C257-AEDD-44EA-8C7B-AB31A57FC4CF}" type="pres">
      <dgm:prSet presAssocID="{E4F21B6C-7152-4B58-BC9F-E742B8ED7C9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C6CD413E-268C-447A-ADBC-82DF225A2AA3}" type="pres">
      <dgm:prSet presAssocID="{E4F21B6C-7152-4B58-BC9F-E742B8ED7C9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F3482F51-B3D9-44F0-8CAC-C8E5C3F89C67}" type="pres">
      <dgm:prSet presAssocID="{E4F21B6C-7152-4B58-BC9F-E742B8ED7C9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3C332A92-F5CC-458A-BBC0-FF2E4D14E1FC}" type="pres">
      <dgm:prSet presAssocID="{E4F21B6C-7152-4B58-BC9F-E742B8ED7C9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D35C7220-049D-4AD2-BD5B-625999C810F7}" type="pres">
      <dgm:prSet presAssocID="{E4F21B6C-7152-4B58-BC9F-E742B8ED7C9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CC1EC5C4-CFFC-4C8B-8EEF-2216CDFF3F5A}" type="pres">
      <dgm:prSet presAssocID="{E4F21B6C-7152-4B58-BC9F-E742B8ED7C9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D053D5BA-DD56-4C85-9514-87DA3DE74944}" type="pres">
      <dgm:prSet presAssocID="{E4F21B6C-7152-4B58-BC9F-E742B8ED7C9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</dgm:ptLst>
  <dgm:cxnLst>
    <dgm:cxn modelId="{58BB1DE7-C455-479B-B4CC-2E55CB69A5A5}" srcId="{E4F21B6C-7152-4B58-BC9F-E742B8ED7C9C}" destId="{510F4C97-EE5E-47F1-88C7-EF5746A81A4D}" srcOrd="0" destOrd="0" parTransId="{1B95C787-945B-4A20-95CF-5821E13378DB}" sibTransId="{20C934DC-45CB-4829-BFC8-26BC89C30FF1}"/>
    <dgm:cxn modelId="{AE38DD98-22DA-49F3-AE6B-57EE724DF934}" type="presOf" srcId="{E4F21B6C-7152-4B58-BC9F-E742B8ED7C9C}" destId="{F2A0FC79-1DEE-4527-9B93-34AAF3DB7353}" srcOrd="0" destOrd="0" presId="urn:microsoft.com/office/officeart/2005/8/layout/vProcess5"/>
    <dgm:cxn modelId="{8ECA653D-688D-4DA4-87B3-04C310E41737}" type="presOf" srcId="{3BE9F389-FFA1-4585-A273-D1FB3434E4B5}" destId="{D053D5BA-DD56-4C85-9514-87DA3DE74944}" srcOrd="1" destOrd="0" presId="urn:microsoft.com/office/officeart/2005/8/layout/vProcess5"/>
    <dgm:cxn modelId="{039E2170-12F0-4A6A-9706-F27A6D342C81}" type="presOf" srcId="{2E3EC8D5-EC87-4E35-B31A-CAB9E5313130}" destId="{B041A2A6-DE70-4D63-8599-47C157A64E1E}" srcOrd="0" destOrd="0" presId="urn:microsoft.com/office/officeart/2005/8/layout/vProcess5"/>
    <dgm:cxn modelId="{98CF5385-6FD5-448C-BD66-4680801B1A60}" type="presOf" srcId="{20C934DC-45CB-4829-BFC8-26BC89C30FF1}" destId="{4FECB699-FA74-42E3-B6EC-74F30737B209}" srcOrd="0" destOrd="0" presId="urn:microsoft.com/office/officeart/2005/8/layout/vProcess5"/>
    <dgm:cxn modelId="{35D6EE0E-6661-444F-92A1-A303A6A7D010}" type="presOf" srcId="{ECEEAEB5-401F-4160-B5F7-7BA528BB08DC}" destId="{EB7F17ED-110B-4C13-B731-747BCFD5BE96}" srcOrd="0" destOrd="0" presId="urn:microsoft.com/office/officeart/2005/8/layout/vProcess5"/>
    <dgm:cxn modelId="{6990A32D-A98E-450B-AA67-1AAD6FAC670D}" type="presOf" srcId="{1C0765FC-5CEA-4834-82D3-0B1EE9F93EB3}" destId="{D35C7220-049D-4AD2-BD5B-625999C810F7}" srcOrd="1" destOrd="0" presId="urn:microsoft.com/office/officeart/2005/8/layout/vProcess5"/>
    <dgm:cxn modelId="{4C310DF1-D42B-4C69-B263-AFC1359F1C42}" type="presOf" srcId="{F8E12A88-522F-4F3C-A739-CFC002A60179}" destId="{C6CD413E-268C-447A-ADBC-82DF225A2AA3}" srcOrd="0" destOrd="0" presId="urn:microsoft.com/office/officeart/2005/8/layout/vProcess5"/>
    <dgm:cxn modelId="{08754F74-4261-45DE-9BD7-312E42281A0E}" srcId="{E4F21B6C-7152-4B58-BC9F-E742B8ED7C9C}" destId="{3BE9F389-FFA1-4585-A273-D1FB3434E4B5}" srcOrd="4" destOrd="0" parTransId="{4FB61D3D-587C-4E96-8EB2-CAC672137DA6}" sibTransId="{08CCEBFE-896E-4875-9408-7704DC2FB4BD}"/>
    <dgm:cxn modelId="{F86812CD-AAC4-4986-9235-6E15FF4E3A6B}" type="presOf" srcId="{2E3EC8D5-EC87-4E35-B31A-CAB9E5313130}" destId="{3C332A92-F5CC-458A-BBC0-FF2E4D14E1FC}" srcOrd="1" destOrd="0" presId="urn:microsoft.com/office/officeart/2005/8/layout/vProcess5"/>
    <dgm:cxn modelId="{9627DCAC-EC72-44B2-A70E-BDB7CDFCC8AE}" type="presOf" srcId="{510F4C97-EE5E-47F1-88C7-EF5746A81A4D}" destId="{F3482F51-B3D9-44F0-8CAC-C8E5C3F89C67}" srcOrd="1" destOrd="0" presId="urn:microsoft.com/office/officeart/2005/8/layout/vProcess5"/>
    <dgm:cxn modelId="{E7FFBC9A-AC99-479E-8B26-BFABBC27E802}" type="presOf" srcId="{510F4C97-EE5E-47F1-88C7-EF5746A81A4D}" destId="{22E10E69-B427-4D35-96BF-E542487A1C6D}" srcOrd="0" destOrd="0" presId="urn:microsoft.com/office/officeart/2005/8/layout/vProcess5"/>
    <dgm:cxn modelId="{5EC6CE8C-9B16-4F49-B79E-CC57E0D690AD}" srcId="{E4F21B6C-7152-4B58-BC9F-E742B8ED7C9C}" destId="{ECEEAEB5-401F-4160-B5F7-7BA528BB08DC}" srcOrd="3" destOrd="0" parTransId="{74FCD708-6D34-4293-B43C-32C09C9A7331}" sibTransId="{F8E12A88-522F-4F3C-A739-CFC002A60179}"/>
    <dgm:cxn modelId="{68BB0F91-F0B7-48D2-ADD3-ABCB45DEE436}" type="presOf" srcId="{168F842B-0EC3-4817-A32F-0367CB98829D}" destId="{F527C257-AEDD-44EA-8C7B-AB31A57FC4CF}" srcOrd="0" destOrd="0" presId="urn:microsoft.com/office/officeart/2005/8/layout/vProcess5"/>
    <dgm:cxn modelId="{4D389478-616B-40E5-85FF-54F06EC23EF5}" srcId="{E4F21B6C-7152-4B58-BC9F-E742B8ED7C9C}" destId="{1C0765FC-5CEA-4834-82D3-0B1EE9F93EB3}" srcOrd="2" destOrd="0" parTransId="{586B1DD6-CA73-48FE-AA6C-69C0C27AC592}" sibTransId="{168F842B-0EC3-4817-A32F-0367CB98829D}"/>
    <dgm:cxn modelId="{F7DB6A0D-B579-4E79-961D-ACC7A51608EC}" srcId="{E4F21B6C-7152-4B58-BC9F-E742B8ED7C9C}" destId="{2E3EC8D5-EC87-4E35-B31A-CAB9E5313130}" srcOrd="1" destOrd="0" parTransId="{2C05C808-BC28-4EE5-BD67-46B252272634}" sibTransId="{58652A18-68DD-4575-BD5B-11C9BD65CBA2}"/>
    <dgm:cxn modelId="{46C29B2A-06B6-4098-B10B-EB06AF15E2F5}" type="presOf" srcId="{1C0765FC-5CEA-4834-82D3-0B1EE9F93EB3}" destId="{B14000AD-D179-485F-842C-BD9F3B6A814A}" srcOrd="0" destOrd="0" presId="urn:microsoft.com/office/officeart/2005/8/layout/vProcess5"/>
    <dgm:cxn modelId="{CBD4CF95-DC7E-4449-80E3-F699FED974E0}" type="presOf" srcId="{3BE9F389-FFA1-4585-A273-D1FB3434E4B5}" destId="{D18D772C-D681-4958-9794-9127B1E0F567}" srcOrd="0" destOrd="0" presId="urn:microsoft.com/office/officeart/2005/8/layout/vProcess5"/>
    <dgm:cxn modelId="{2003FADC-C0E0-436E-BF39-252BAFD8C0C5}" type="presOf" srcId="{ECEEAEB5-401F-4160-B5F7-7BA528BB08DC}" destId="{CC1EC5C4-CFFC-4C8B-8EEF-2216CDFF3F5A}" srcOrd="1" destOrd="0" presId="urn:microsoft.com/office/officeart/2005/8/layout/vProcess5"/>
    <dgm:cxn modelId="{8F133812-B87F-48F1-86CF-BE1942B466DE}" type="presOf" srcId="{58652A18-68DD-4575-BD5B-11C9BD65CBA2}" destId="{02B1FA4B-2F67-4AAE-895C-E8496915948B}" srcOrd="0" destOrd="0" presId="urn:microsoft.com/office/officeart/2005/8/layout/vProcess5"/>
    <dgm:cxn modelId="{6BFF341B-F55C-4340-A76D-1D1B4FFE2969}" type="presParOf" srcId="{F2A0FC79-1DEE-4527-9B93-34AAF3DB7353}" destId="{CF581A84-FE7D-44A0-9603-69641CD73551}" srcOrd="0" destOrd="0" presId="urn:microsoft.com/office/officeart/2005/8/layout/vProcess5"/>
    <dgm:cxn modelId="{3B04588F-858B-4DF1-9827-6A515C831EA5}" type="presParOf" srcId="{F2A0FC79-1DEE-4527-9B93-34AAF3DB7353}" destId="{22E10E69-B427-4D35-96BF-E542487A1C6D}" srcOrd="1" destOrd="0" presId="urn:microsoft.com/office/officeart/2005/8/layout/vProcess5"/>
    <dgm:cxn modelId="{F08A62A7-4098-464C-816A-AD81CF832394}" type="presParOf" srcId="{F2A0FC79-1DEE-4527-9B93-34AAF3DB7353}" destId="{B041A2A6-DE70-4D63-8599-47C157A64E1E}" srcOrd="2" destOrd="0" presId="urn:microsoft.com/office/officeart/2005/8/layout/vProcess5"/>
    <dgm:cxn modelId="{7F10645E-3D16-4C97-BFFE-14A7FCF78337}" type="presParOf" srcId="{F2A0FC79-1DEE-4527-9B93-34AAF3DB7353}" destId="{B14000AD-D179-485F-842C-BD9F3B6A814A}" srcOrd="3" destOrd="0" presId="urn:microsoft.com/office/officeart/2005/8/layout/vProcess5"/>
    <dgm:cxn modelId="{1D6AE018-4B8B-4813-A3DD-37BF01CA0347}" type="presParOf" srcId="{F2A0FC79-1DEE-4527-9B93-34AAF3DB7353}" destId="{EB7F17ED-110B-4C13-B731-747BCFD5BE96}" srcOrd="4" destOrd="0" presId="urn:microsoft.com/office/officeart/2005/8/layout/vProcess5"/>
    <dgm:cxn modelId="{A2F10C8D-1D93-401F-B1A8-18F7C477BE5C}" type="presParOf" srcId="{F2A0FC79-1DEE-4527-9B93-34AAF3DB7353}" destId="{D18D772C-D681-4958-9794-9127B1E0F567}" srcOrd="5" destOrd="0" presId="urn:microsoft.com/office/officeart/2005/8/layout/vProcess5"/>
    <dgm:cxn modelId="{9FE0544F-F88C-4D14-B51B-7062D5DA7F2C}" type="presParOf" srcId="{F2A0FC79-1DEE-4527-9B93-34AAF3DB7353}" destId="{4FECB699-FA74-42E3-B6EC-74F30737B209}" srcOrd="6" destOrd="0" presId="urn:microsoft.com/office/officeart/2005/8/layout/vProcess5"/>
    <dgm:cxn modelId="{8618551C-9A0A-48CC-8C7D-EBE978EE8AA0}" type="presParOf" srcId="{F2A0FC79-1DEE-4527-9B93-34AAF3DB7353}" destId="{02B1FA4B-2F67-4AAE-895C-E8496915948B}" srcOrd="7" destOrd="0" presId="urn:microsoft.com/office/officeart/2005/8/layout/vProcess5"/>
    <dgm:cxn modelId="{04CB90DE-1981-41CB-8581-142083438D84}" type="presParOf" srcId="{F2A0FC79-1DEE-4527-9B93-34AAF3DB7353}" destId="{F527C257-AEDD-44EA-8C7B-AB31A57FC4CF}" srcOrd="8" destOrd="0" presId="urn:microsoft.com/office/officeart/2005/8/layout/vProcess5"/>
    <dgm:cxn modelId="{C8528F7F-0A14-4463-8E67-A130C326DAF9}" type="presParOf" srcId="{F2A0FC79-1DEE-4527-9B93-34AAF3DB7353}" destId="{C6CD413E-268C-447A-ADBC-82DF225A2AA3}" srcOrd="9" destOrd="0" presId="urn:microsoft.com/office/officeart/2005/8/layout/vProcess5"/>
    <dgm:cxn modelId="{D10AB74A-ACD0-41EE-ABA7-3D9151C4CD9C}" type="presParOf" srcId="{F2A0FC79-1DEE-4527-9B93-34AAF3DB7353}" destId="{F3482F51-B3D9-44F0-8CAC-C8E5C3F89C67}" srcOrd="10" destOrd="0" presId="urn:microsoft.com/office/officeart/2005/8/layout/vProcess5"/>
    <dgm:cxn modelId="{26C9E5C8-9EF9-4995-A072-BDF8DFA0DA01}" type="presParOf" srcId="{F2A0FC79-1DEE-4527-9B93-34AAF3DB7353}" destId="{3C332A92-F5CC-458A-BBC0-FF2E4D14E1FC}" srcOrd="11" destOrd="0" presId="urn:microsoft.com/office/officeart/2005/8/layout/vProcess5"/>
    <dgm:cxn modelId="{C6EDEC5F-0CD5-427A-A14F-92C5B82B983A}" type="presParOf" srcId="{F2A0FC79-1DEE-4527-9B93-34AAF3DB7353}" destId="{D35C7220-049D-4AD2-BD5B-625999C810F7}" srcOrd="12" destOrd="0" presId="urn:microsoft.com/office/officeart/2005/8/layout/vProcess5"/>
    <dgm:cxn modelId="{216D1904-72E7-401D-92C2-3C92CBD94D4B}" type="presParOf" srcId="{F2A0FC79-1DEE-4527-9B93-34AAF3DB7353}" destId="{CC1EC5C4-CFFC-4C8B-8EEF-2216CDFF3F5A}" srcOrd="13" destOrd="0" presId="urn:microsoft.com/office/officeart/2005/8/layout/vProcess5"/>
    <dgm:cxn modelId="{BEF7B47C-2D1A-4B90-AB67-D73055F08DBB}" type="presParOf" srcId="{F2A0FC79-1DEE-4527-9B93-34AAF3DB7353}" destId="{D053D5BA-DD56-4C85-9514-87DA3DE7494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10E69-B427-4D35-96BF-E542487A1C6D}">
      <dsp:nvSpPr>
        <dsp:cNvPr id="0" name=""/>
        <dsp:cNvSpPr/>
      </dsp:nvSpPr>
      <dsp:spPr>
        <a:xfrm>
          <a:off x="-382391" y="0"/>
          <a:ext cx="6455834" cy="72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alpha val="9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 правового регулирования </a:t>
          </a:r>
          <a:endParaRPr lang="ky-KG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361132" y="21259"/>
        <a:ext cx="5479983" cy="683322"/>
      </dsp:txXfrm>
    </dsp:sp>
    <dsp:sp modelId="{B041A2A6-DE70-4D63-8599-47C157A64E1E}">
      <dsp:nvSpPr>
        <dsp:cNvPr id="0" name=""/>
        <dsp:cNvSpPr/>
      </dsp:nvSpPr>
      <dsp:spPr>
        <a:xfrm>
          <a:off x="-16174" y="826651"/>
          <a:ext cx="6576335" cy="72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6000"/>
                <a:satMod val="120000"/>
                <a:lumMod val="12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alpha val="90000"/>
              <a:hueOff val="0"/>
              <a:satOff val="0"/>
              <a:lumOff val="0"/>
              <a:alphaOff val="-10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Необходимость и обоснованность</a:t>
          </a:r>
          <a:endParaRPr lang="ky-KG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85" y="847910"/>
        <a:ext cx="5499439" cy="683322"/>
      </dsp:txXfrm>
    </dsp:sp>
    <dsp:sp modelId="{B14000AD-D179-485F-842C-BD9F3B6A814A}">
      <dsp:nvSpPr>
        <dsp:cNvPr id="0" name=""/>
        <dsp:cNvSpPr/>
      </dsp:nvSpPr>
      <dsp:spPr>
        <a:xfrm>
          <a:off x="638131" y="1653303"/>
          <a:ext cx="6120658" cy="72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6000"/>
                <a:satMod val="120000"/>
                <a:lumMod val="12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alpha val="90000"/>
              <a:hueOff val="0"/>
              <a:satOff val="0"/>
              <a:lumOff val="0"/>
              <a:alphaOff val="-20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Полномочие нормотворческого субъекта </a:t>
          </a:r>
          <a:endParaRPr lang="ky-KG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390" y="1674562"/>
        <a:ext cx="5115435" cy="683322"/>
      </dsp:txXfrm>
    </dsp:sp>
    <dsp:sp modelId="{EB7F17ED-110B-4C13-B731-747BCFD5BE96}">
      <dsp:nvSpPr>
        <dsp:cNvPr id="0" name=""/>
        <dsp:cNvSpPr/>
      </dsp:nvSpPr>
      <dsp:spPr>
        <a:xfrm>
          <a:off x="1131017" y="2479955"/>
          <a:ext cx="5987821" cy="72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6000"/>
                <a:satMod val="120000"/>
                <a:lumMod val="12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alpha val="90000"/>
              <a:hueOff val="0"/>
              <a:satOff val="0"/>
              <a:lumOff val="0"/>
              <a:alphaOff val="-30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Аутентичность текстов проектов подзаконных актов </a:t>
          </a:r>
          <a:endParaRPr lang="ky-KG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2276" y="2501214"/>
        <a:ext cx="5003491" cy="683322"/>
      </dsp:txXfrm>
    </dsp:sp>
    <dsp:sp modelId="{D18D772C-D681-4958-9794-9127B1E0F567}">
      <dsp:nvSpPr>
        <dsp:cNvPr id="0" name=""/>
        <dsp:cNvSpPr/>
      </dsp:nvSpPr>
      <dsp:spPr>
        <a:xfrm>
          <a:off x="1303575" y="3306607"/>
          <a:ext cx="6495639" cy="72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satMod val="120000"/>
                <a:lumMod val="12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alpha val="90000"/>
              <a:hueOff val="0"/>
              <a:satOff val="0"/>
              <a:lumOff val="0"/>
              <a:alphaOff val="-40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Недопустимость противоречия  вышестоящим НПА</a:t>
          </a:r>
          <a:endParaRPr lang="ky-KG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4834" y="3327866"/>
        <a:ext cx="5431436" cy="683322"/>
      </dsp:txXfrm>
    </dsp:sp>
    <dsp:sp modelId="{4FECB699-FA74-42E3-B6EC-74F30737B209}">
      <dsp:nvSpPr>
        <dsp:cNvPr id="0" name=""/>
        <dsp:cNvSpPr/>
      </dsp:nvSpPr>
      <dsp:spPr>
        <a:xfrm>
          <a:off x="5229206" y="530266"/>
          <a:ext cx="471796" cy="471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y-KG" sz="2100" kern="1200"/>
        </a:p>
      </dsp:txBody>
      <dsp:txXfrm>
        <a:off x="5335360" y="530266"/>
        <a:ext cx="259488" cy="355026"/>
      </dsp:txXfrm>
    </dsp:sp>
    <dsp:sp modelId="{02B1FA4B-2F67-4AAE-895C-E8496915948B}">
      <dsp:nvSpPr>
        <dsp:cNvPr id="0" name=""/>
        <dsp:cNvSpPr/>
      </dsp:nvSpPr>
      <dsp:spPr>
        <a:xfrm>
          <a:off x="5655674" y="1356918"/>
          <a:ext cx="471796" cy="471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13333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y-KG" sz="2100" kern="1200"/>
        </a:p>
      </dsp:txBody>
      <dsp:txXfrm>
        <a:off x="5761828" y="1356918"/>
        <a:ext cx="259488" cy="355026"/>
      </dsp:txXfrm>
    </dsp:sp>
    <dsp:sp modelId="{F527C257-AEDD-44EA-8C7B-AB31A57FC4CF}">
      <dsp:nvSpPr>
        <dsp:cNvPr id="0" name=""/>
        <dsp:cNvSpPr/>
      </dsp:nvSpPr>
      <dsp:spPr>
        <a:xfrm>
          <a:off x="6082141" y="2171473"/>
          <a:ext cx="471796" cy="471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26667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y-KG" sz="2100" kern="1200"/>
        </a:p>
      </dsp:txBody>
      <dsp:txXfrm>
        <a:off x="6188295" y="2171473"/>
        <a:ext cx="259488" cy="355026"/>
      </dsp:txXfrm>
    </dsp:sp>
    <dsp:sp modelId="{C6CD413E-268C-447A-ADBC-82DF225A2AA3}">
      <dsp:nvSpPr>
        <dsp:cNvPr id="0" name=""/>
        <dsp:cNvSpPr/>
      </dsp:nvSpPr>
      <dsp:spPr>
        <a:xfrm>
          <a:off x="6508608" y="3006189"/>
          <a:ext cx="471796" cy="471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y-KG" sz="2100" kern="1200"/>
        </a:p>
      </dsp:txBody>
      <dsp:txXfrm>
        <a:off x="6614762" y="3006189"/>
        <a:ext cx="259488" cy="355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y-KG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7BCC5-7409-4D34-9F7D-035DF155F2D9}" type="datetimeFigureOut">
              <a:rPr lang="ky-KG" smtClean="0"/>
              <a:t>28.09.17</a:t>
            </a:fld>
            <a:endParaRPr lang="ky-KG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y-KG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y-KG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y-KG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6374A-DAC1-409C-A5F1-57D79446F6B6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3247944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6374A-DAC1-409C-A5F1-57D79446F6B6}" type="slidenum">
              <a:rPr lang="ky-KG" smtClean="0"/>
              <a:t>14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2901532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6374A-DAC1-409C-A5F1-57D79446F6B6}" type="slidenum">
              <a:rPr lang="ky-KG" smtClean="0"/>
              <a:t>15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162450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780108"/>
          </a:xfrm>
        </p:spPr>
        <p:txBody>
          <a:bodyPr>
            <a:noAutofit/>
          </a:bodyPr>
          <a:lstStyle/>
          <a:p>
            <a:r>
              <a:rPr lang="de-DE" sz="5400" dirty="0" err="1">
                <a:latin typeface="Times New Roman"/>
                <a:ea typeface="Times New Roman"/>
              </a:rPr>
              <a:t>Общие</a:t>
            </a:r>
            <a:r>
              <a:rPr lang="de-DE" sz="5400" dirty="0">
                <a:latin typeface="Times New Roman"/>
                <a:ea typeface="Times New Roman"/>
              </a:rPr>
              <a:t> и </a:t>
            </a:r>
            <a:r>
              <a:rPr lang="de-DE" sz="5400" dirty="0" err="1">
                <a:latin typeface="Times New Roman"/>
                <a:ea typeface="Times New Roman"/>
              </a:rPr>
              <a:t>технические</a:t>
            </a:r>
            <a:r>
              <a:rPr lang="de-DE" sz="5400" dirty="0">
                <a:latin typeface="Times New Roman"/>
                <a:ea typeface="Times New Roman"/>
              </a:rPr>
              <a:t> </a:t>
            </a:r>
            <a:r>
              <a:rPr lang="de-DE" sz="5400" dirty="0" err="1">
                <a:latin typeface="Times New Roman"/>
                <a:ea typeface="Times New Roman"/>
              </a:rPr>
              <a:t>требования</a:t>
            </a:r>
            <a:r>
              <a:rPr lang="de-DE" sz="5400" dirty="0">
                <a:latin typeface="Times New Roman"/>
                <a:ea typeface="Times New Roman"/>
              </a:rPr>
              <a:t> к </a:t>
            </a:r>
            <a:r>
              <a:rPr lang="de-DE" sz="5400" dirty="0" err="1">
                <a:latin typeface="Times New Roman"/>
                <a:ea typeface="Times New Roman"/>
              </a:rPr>
              <a:t>проектам</a:t>
            </a:r>
            <a:r>
              <a:rPr lang="de-DE" sz="5400" dirty="0">
                <a:latin typeface="Times New Roman"/>
                <a:ea typeface="Times New Roman"/>
              </a:rPr>
              <a:t> </a:t>
            </a:r>
            <a:r>
              <a:rPr lang="de-DE" sz="5400" dirty="0" err="1">
                <a:latin typeface="Times New Roman"/>
                <a:ea typeface="Times New Roman"/>
              </a:rPr>
              <a:t>подзаконных</a:t>
            </a:r>
            <a:r>
              <a:rPr lang="de-DE" sz="5400" dirty="0">
                <a:latin typeface="Times New Roman"/>
                <a:ea typeface="Times New Roman"/>
              </a:rPr>
              <a:t> </a:t>
            </a:r>
            <a:r>
              <a:rPr lang="de-DE" sz="5400" dirty="0" err="1">
                <a:latin typeface="Times New Roman"/>
                <a:ea typeface="Times New Roman"/>
              </a:rPr>
              <a:t>актов</a:t>
            </a:r>
            <a:r>
              <a:rPr lang="de-DE" sz="5400" dirty="0">
                <a:latin typeface="Times New Roman"/>
                <a:ea typeface="Times New Roman"/>
              </a:rPr>
              <a:t> </a:t>
            </a:r>
            <a:r>
              <a:rPr lang="de-DE" sz="5400" dirty="0" err="1">
                <a:latin typeface="Times New Roman"/>
                <a:ea typeface="Times New Roman"/>
              </a:rPr>
              <a:t>Кыргызской</a:t>
            </a:r>
            <a:r>
              <a:rPr lang="de-DE" sz="5400" dirty="0">
                <a:latin typeface="Times New Roman"/>
                <a:ea typeface="Times New Roman"/>
              </a:rPr>
              <a:t> </a:t>
            </a:r>
            <a:r>
              <a:rPr lang="de-DE" sz="5400" dirty="0" err="1">
                <a:latin typeface="Times New Roman"/>
                <a:ea typeface="Times New Roman"/>
              </a:rPr>
              <a:t>Республики</a:t>
            </a:r>
            <a:endParaRPr lang="ky-KG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Подпункты </a:t>
            </a:r>
            <a:endParaRPr lang="ky-K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2"/>
            <a:ext cx="864096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y-K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y-K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Подпункты не имеют самостоятельной смысловой нагрузки и являются логическим продолжением пунта, обозначаются арабскими цифрами с закрывающейся круглой скобкой.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настоящего Порядка являются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1)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предпринимателей и потребителей от необоснованного установления и повышения тарифов (цен) на оказываемые услуги (работы);</a:t>
            </a:r>
          </a:p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2)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руководителей государственных органов,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оказывающих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платные услуги, за достоверность материалов, представляемых для согласования тарифов (цен);</a:t>
            </a:r>
          </a:p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3)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недопущение монополизации и злоупотреблений на рынке платных услуг (работ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y-K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78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467544" y="404664"/>
            <a:ext cx="8229600" cy="121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ky-KG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 -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пункта или подпункта, выделяемая отступом в первой строке и не имеющая цифрового или буквенного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обозначения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y-K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3852" y="1620264"/>
            <a:ext cx="885698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Министры, председатель государственного комитета или руководители административных ведомств и иных соответствующих государственных органов Кыргызской Республики по согласованию с уполномоченным государственным органом в сфере иностранных дел Кыргызской Республики, в пределах своей компетенции, вправе вести переговоры и подписывать межведомственные международные договоры Кыргызской Республики без специальных полномочий.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Полномочия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ведение переговоров и подписание межведомственных международных договоров Кыргызской Республики иным должностным лицам выдаются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руководителями соответствующего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органа Кыргызской Республики, в компетенцию которых входят вопросы, регулируемые такими договорами.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проекта межведомственного международного договора Кыргызской Республики и его обсуждении в обязательном порядке участвуют юристы и специалисты соответствующей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4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2488" y="1700808"/>
            <a:ext cx="8660637" cy="3450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органам исполнительной власти Кыргызской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областях: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конкретные меры по выполнению Плана мероприятий в установленные сроки;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ежеквартально, не позднее 10 числа месяца, следующего за отчетным периодом, представлять для обобщения информацию о выполнении Плана мероприятий в Министерство юстиции Кыргызской Республики.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Министерству юстиции Кыргызской Республики по итогам каждого полугодия,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Аппарат Правительства Кыргызской Республики обобщенную информацию о ходе выполнения Плана мероприятий.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ky-KG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46218" y="548679"/>
            <a:ext cx="79367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y-KG" sz="44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</a:t>
            </a:r>
            <a:r>
              <a:rPr lang="ky-KG" sz="40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</a:t>
            </a:r>
            <a:r>
              <a:rPr lang="ky-KG" sz="40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еправильные п</a:t>
            </a:r>
            <a:r>
              <a:rPr lang="ky-KG" sz="40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римеры</a:t>
            </a:r>
            <a:r>
              <a:rPr lang="ky-KG" sz="2800" b="1" i="1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endParaRPr lang="ky-KG" sz="2800" b="1" i="1" dirty="0">
              <a:solidFill>
                <a:srgbClr val="FFFFFF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33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942" y="1538333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Близкие по содержанию пункты значительных по объему проектов подзаконных актов могут объединяться в главы, объединяющие не менее 10 пунктов.</a:t>
            </a:r>
          </a:p>
          <a:p>
            <a:pPr algn="just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5. Права и обязанности.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могут подразделяться на параграфы.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5. Земельные правоотношения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1. Об отдельных аспектах правового регулирования земельных правоотношений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9942" y="548679"/>
            <a:ext cx="75713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y-KG" sz="44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Главы и параграфы		</a:t>
            </a:r>
            <a:endParaRPr lang="ky-KG" sz="4400" b="1" dirty="0">
              <a:solidFill>
                <a:srgbClr val="FFFFFF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5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12576" y="260648"/>
            <a:ext cx="1010319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y-KG" sz="35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Правила написания отдельных </a:t>
            </a:r>
          </a:p>
          <a:p>
            <a:pPr algn="ctr"/>
            <a:r>
              <a:rPr lang="ky-KG" sz="35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наименований, ссылок на НПА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556792"/>
            <a:ext cx="856895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прописной буквы пишутся:</a:t>
            </a:r>
          </a:p>
          <a:p>
            <a:pPr marL="914400" lvl="1" indent="-457200" algn="just">
              <a:buFont typeface="Wingdings" pitchFamily="2" charset="2"/>
              <a:buChar char="ü"/>
            </a:pP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Наименования отдельных видов НПА - </a:t>
            </a:r>
          </a:p>
          <a:p>
            <a:pPr lvl="1"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Конституции,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кодексов,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законов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указов 	Президента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ражданский кодекс,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 	Президента «О награждении»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 algn="just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itchFamily="2" charset="2"/>
              <a:buChar char="ü"/>
            </a:pP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Наименования государственных органов -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огорку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енеш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Кыргызской Республики</a:t>
            </a:r>
          </a:p>
          <a:p>
            <a:pPr marL="914400" lvl="1" indent="-457200" algn="just">
              <a:buFont typeface="Wingdings" pitchFamily="2" charset="2"/>
              <a:buChar char="v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itchFamily="2" charset="2"/>
              <a:buChar char="ü"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аименования единичных должностей:</a:t>
            </a:r>
          </a:p>
          <a:p>
            <a:pPr lvl="1"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 Кыргызской Республики;</a:t>
            </a:r>
          </a:p>
          <a:p>
            <a:pPr lvl="1"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ремьер-министр Кыргызской Республики;</a:t>
            </a:r>
          </a:p>
          <a:p>
            <a:pPr lvl="1"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орага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Жогорку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Кенеша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Кыргызской Республики.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3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71296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Правила написания отдельных </a:t>
            </a:r>
          </a:p>
          <a:p>
            <a:pPr algn="ctr"/>
            <a:r>
              <a:rPr lang="ru-RU" sz="3800" b="1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наименований, ссылок на НПА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6676" y="1594540"/>
            <a:ext cx="856895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строчной буквы пишутся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	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структурных подразделений Аппарата Правительства и органов исполнительной власти 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персоналом);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наименование временно действующих комиссий, рабочих групп, комитетов 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 по разработке проектов НПА в сфере …);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должности, которую занимает более чем один человек 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вице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-премьер-министр Кыргызской Республики, </a:t>
            </a: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министра финансов).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89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900608" y="4653136"/>
            <a:ext cx="8229600" cy="1252728"/>
          </a:xfrm>
        </p:spPr>
        <p:txBody>
          <a:bodyPr>
            <a:normAutofit/>
          </a:bodyPr>
          <a:lstStyle/>
          <a:p>
            <a:pPr algn="r"/>
            <a:r>
              <a:rPr lang="ky-KG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ky-KG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32055"/>
            <a:ext cx="8229600" cy="1252728"/>
          </a:xfrm>
        </p:spPr>
        <p:txBody>
          <a:bodyPr/>
          <a:lstStyle/>
          <a:p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подзаконных актов </a:t>
            </a:r>
            <a:endParaRPr lang="ky-K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404" y="1340768"/>
            <a:ext cx="9001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Жогорку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Кенеша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Национального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Центральной комиссии по выборам и проведению референдумов Кыргызской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представительных органов местного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</a:p>
          <a:p>
            <a:endParaRPr lang="ru-RU" dirty="0"/>
          </a:p>
          <a:p>
            <a:endParaRPr lang="ky-KG" dirty="0"/>
          </a:p>
        </p:txBody>
      </p:sp>
    </p:spTree>
    <p:extLst>
      <p:ext uri="{BB962C8B-B14F-4D97-AF65-F5344CB8AC3E}">
        <p14:creationId xmlns:p14="http://schemas.microsoft.com/office/powerpoint/2010/main" val="289189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4042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y-KG" sz="36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Контрольные вопросы, при </a:t>
            </a:r>
            <a:r>
              <a:rPr lang="ky-KG" sz="36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подготовке </a:t>
            </a:r>
            <a:r>
              <a:rPr lang="ky-KG" sz="36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проекта подзаконного акта</a:t>
            </a:r>
            <a:endParaRPr lang="ky-KG" sz="3600" b="1" dirty="0">
              <a:solidFill>
                <a:srgbClr val="FFFFFF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63423637"/>
              </p:ext>
            </p:extLst>
          </p:nvPr>
        </p:nvGraphicFramePr>
        <p:xfrm>
          <a:off x="971600" y="2348880"/>
          <a:ext cx="741682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39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9" y="317748"/>
            <a:ext cx="849694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			         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Верхний отступ 2 см</a:t>
            </a:r>
          </a:p>
          <a:p>
            <a:pPr lvl="8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		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Отступ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слева 3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				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Отступ справа 2 см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КЫРГЫЗСКОЙ РЕСПУБЛИКИ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Инструкции о порядке оформления и выдачи виз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Кыргызской Республики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12,5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мм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создания эффективной визовой политики, в соответствии с Законом Кыргызской Республики "О внешней миграции", статьями 10 и 17 конституционного Закона Кыргызской Республики "О Правительстве Кыргызской Республики" Правительство Кыргызской Республики постановляет: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Инструкцию о порядке оформления и выдачи виз Кыргызской Республики (далее - Инструкция) согласно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постановление подлежит официальному опубликованию и вступает в силу с 5 апреля 2017 года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Премьер-министр					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Ф.И.О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y-K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y-KG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916832"/>
          </a:xfrm>
        </p:spPr>
        <p:txBody>
          <a:bodyPr>
            <a:normAutofit/>
          </a:bodyPr>
          <a:lstStyle/>
          <a:p>
            <a:r>
              <a:rPr lang="ky-K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элементы </a:t>
            </a:r>
            <a:br>
              <a:rPr lang="ky-K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подзаконных актов</a:t>
            </a:r>
            <a:endParaRPr lang="ky-KG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060848"/>
            <a:ext cx="83529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преамбула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параграф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</a:t>
            </a:r>
          </a:p>
          <a:p>
            <a:endParaRPr lang="ky-KG" dirty="0"/>
          </a:p>
        </p:txBody>
      </p:sp>
    </p:spTree>
    <p:extLst>
      <p:ext uri="{BB962C8B-B14F-4D97-AF65-F5344CB8AC3E}">
        <p14:creationId xmlns:p14="http://schemas.microsoft.com/office/powerpoint/2010/main" val="11676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y-KG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Преамбула </a:t>
            </a:r>
            <a:endParaRPr lang="ky-KG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y-K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y-K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обязательной частью подзаконного акта </a:t>
            </a:r>
            <a:r>
              <a:rPr lang="ky-K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 исключением организационно-распорядительных документов);</a:t>
            </a:r>
          </a:p>
          <a:p>
            <a:pPr algn="just"/>
            <a:endParaRPr lang="ky-KG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y-K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содержать цели принятия и ссылки на Конституцию и соответствующие законы.</a:t>
            </a:r>
          </a:p>
          <a:p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ky-K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6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y-K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ky-KG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ky-K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</a:t>
            </a:r>
            <a:endParaRPr lang="ky-KG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174401" y="4217670"/>
          <a:ext cx="6803136" cy="365760"/>
        </p:xfrm>
        <a:graphic>
          <a:graphicData uri="http://schemas.openxmlformats.org/drawingml/2006/table">
            <a:tbl>
              <a:tblPr/>
              <a:tblGrid>
                <a:gridCol w="3401568"/>
                <a:gridCol w="3401568"/>
              </a:tblGrid>
              <a:tr h="0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ky-KG" sz="1200" b="1">
                          <a:effectLst/>
                          <a:latin typeface="Arial"/>
                        </a:rPr>
                        <a:t>Президент</a:t>
                      </a:r>
                      <a:endParaRPr lang="ky-KG" sz="1200">
                        <a:effectLst/>
                        <a:latin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1200" b="1">
                          <a:effectLst/>
                          <a:latin typeface="Arial"/>
                        </a:rPr>
                        <a:t>Кыргызской Республики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y-KG" sz="1200" b="1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y-KG" sz="1200" b="1" dirty="0">
                          <a:effectLst/>
                          <a:latin typeface="Arial"/>
                        </a:rPr>
                        <a:t>А.Атамбаев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09126" y="1870666"/>
            <a:ext cx="8568952" cy="49244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ky-KG" sz="22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признании утратившими силу некоторых решений Президента Кыргызской </a:t>
            </a:r>
            <a:r>
              <a:rPr kumimoji="0" lang="ky-KG" altLang="ky-KG" sz="22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y-KG" altLang="ky-KG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ky-KG" sz="2200" b="0" i="1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ky-KG" altLang="ky-KG" sz="220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kumimoji="0" lang="ky-KG" altLang="ky-KG" sz="220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со </a:t>
            </a:r>
            <a:r>
              <a:rPr kumimoji="0" lang="ky-KG" altLang="ky-KG" sz="220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65 Конституции</a:t>
            </a:r>
            <a:r>
              <a:rPr kumimoji="0" lang="ky-KG" altLang="ky-KG" sz="220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Кыргызской </a:t>
            </a:r>
            <a:r>
              <a:rPr kumimoji="0" lang="ky-KG" altLang="ky-KG" sz="220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постановляю: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y-KG" altLang="ky-KG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ky-KG" sz="22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Признать утратившими силу:</a:t>
            </a:r>
            <a:endParaRPr kumimoji="0" lang="ky-KG" altLang="ky-KG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ky-KG" sz="22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kumimoji="0" lang="ky-KG" altLang="ky-KG" sz="2200" b="0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Указ Президента Кыргызской Республики "Об инициативе прозрачности топливно-энергетического комплекса Кыргызской Республики" от 20 июля 2010 года № 49;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ky-KG" sz="22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ky-KG" altLang="ky-KG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ky-KG" sz="22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Настоящий Указ вступает в силу по истечении десяти дней со дня официального опубликования.</a:t>
            </a:r>
            <a:endParaRPr kumimoji="0" lang="ky-KG" altLang="ky-KG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ky-KG" sz="12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ky-KG" altLang="ky-KG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ky-KG" sz="16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ky-KG" altLang="ky-K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5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ky-KG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ky-KG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ример </a:t>
            </a:r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</a:t>
            </a:r>
            <a:endParaRPr lang="ky-K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1683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ky-K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916832"/>
            <a:ext cx="8640960" cy="4842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spcAft>
                <a:spcPts val="2000"/>
              </a:spcAft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 утверждении Порядка определения размера платы за пользование жилым помещением (квартирной платы) в домах государственного жилищного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фонда</a:t>
            </a:r>
          </a:p>
          <a:p>
            <a:pPr algn="just">
              <a:spcBef>
                <a:spcPts val="2000"/>
              </a:spcBef>
              <a:spcAft>
                <a:spcPts val="2000"/>
              </a:spcAft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соответствии со статьей 53 Жилищного кодекса Кыргызской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Республики, статьями 10 и 17 конституционного Закона Кыргызской Республики «О Правительстве Кыргызской Республики»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Правительство Кыргызской Республики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постановляет:</a:t>
            </a:r>
          </a:p>
          <a:p>
            <a:pPr algn="just">
              <a:spcBef>
                <a:spcPts val="2000"/>
              </a:spcBef>
              <a:spcAft>
                <a:spcPts val="200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Утвердить Порядок определения размера платы за пользование жилым помещением (квартирной платы) в домах государственного жилищного фонда согласно приложению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15710" y="188640"/>
            <a:ext cx="8229600" cy="1252728"/>
          </a:xfrm>
        </p:spPr>
        <p:txBody>
          <a:bodyPr>
            <a:noAutofit/>
          </a:bodyPr>
          <a:lstStyle/>
          <a:p>
            <a:r>
              <a:rPr lang="ky-K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Пункты</a:t>
            </a:r>
            <a:endParaRPr lang="ky-KG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74401" y="4309110"/>
          <a:ext cx="6803136" cy="182880"/>
        </p:xfrm>
        <a:graphic>
          <a:graphicData uri="http://schemas.openxmlformats.org/drawingml/2006/table">
            <a:tbl>
              <a:tblPr/>
              <a:tblGrid>
                <a:gridCol w="3401568"/>
                <a:gridCol w="3401568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y-KG" sz="1200" b="1" dirty="0">
                          <a:effectLst/>
                          <a:latin typeface="Arial"/>
                        </a:rPr>
                        <a:t>Торага</a:t>
                      </a:r>
                      <a:endParaRPr lang="ky-KG" sz="1200" dirty="0">
                        <a:effectLst/>
                        <a:latin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y-KG" sz="1200" b="1" dirty="0">
                          <a:effectLst/>
                          <a:latin typeface="Arial"/>
                        </a:rPr>
                        <a:t>А. Жээнбеков</a:t>
                      </a:r>
                      <a:endParaRPr lang="ky-KG" sz="1200" dirty="0">
                        <a:effectLst/>
                        <a:latin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3" y="1196122"/>
            <a:ext cx="8964488" cy="56618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24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ky-KG" altLang="ky-KG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ky-KG" altLang="ky-KG" sz="2400" b="1" i="0" u="none" strike="noStrike" cap="none" normalizeH="0" baseline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Пункты</a:t>
            </a:r>
            <a:r>
              <a:rPr kumimoji="0" lang="ky-KG" altLang="ky-KG" sz="2400" b="1" i="0" u="none" strike="noStrike" cap="none" normalizeH="0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 подзаконных актов не имеют наименований, обозначаются арабскими цифрами с точкой.</a:t>
            </a: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y-KG" altLang="ky-KG" sz="2400" b="1" i="0" u="none" strike="noStrike" cap="none" normalizeH="0" dirty="0" smtClean="0">
              <a:ln>
                <a:noFill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ky-KG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ky-KG" altLang="ky-KG" sz="2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ky-KG" altLang="ky-KG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в первом чтении проект Закона Кыргызской Республики "О внесении изменения в Налоговый </a:t>
            </a:r>
            <a:r>
              <a:rPr kumimoji="0" lang="ky-KG" altLang="ky-KG" sz="2400" b="0" i="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кодексКыргызской Республики", инициированный Правительством Кыргызской Республики (постановление № 624 от 9 сентября 2015 года).</a:t>
            </a: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y-KG" altLang="ky-K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ky-KG" alt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y-KG" altLang="ky-K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пункт завершается точкой, и несет в себе смысловую нагрузку.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ky-KG" altLang="ky-K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ky-KG" altLang="ky-K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Пункты состоят из подпунктов или абзацев.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ky-KG" altLang="ky-K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y-KG" altLang="ky-KG" sz="2000" b="0" i="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60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305</TotalTime>
  <Words>152</Words>
  <Application>Microsoft Office PowerPoint</Application>
  <PresentationFormat>Экран (4:3)</PresentationFormat>
  <Paragraphs>125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Общие и технические требования к проектам подзаконных актов Кыргызской Республики</vt:lpstr>
      <vt:lpstr>Виды подзаконных актов </vt:lpstr>
      <vt:lpstr>Презентация PowerPoint</vt:lpstr>
      <vt:lpstr>Презентация PowerPoint</vt:lpstr>
      <vt:lpstr>Структурные элементы  подзаконных актов</vt:lpstr>
      <vt:lpstr>Преамбула </vt:lpstr>
      <vt:lpstr>       Пример  Указ Президента</vt:lpstr>
      <vt:lpstr>     Пример  Постановление Правительства </vt:lpstr>
      <vt:lpstr>Пункты</vt:lpstr>
      <vt:lpstr>Подпункты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и техника разработки проектов подзаконных актов</dc:title>
  <dc:creator>Administrator</dc:creator>
  <cp:lastModifiedBy>user</cp:lastModifiedBy>
  <cp:revision>73</cp:revision>
  <dcterms:created xsi:type="dcterms:W3CDTF">2016-04-11T03:31:40Z</dcterms:created>
  <dcterms:modified xsi:type="dcterms:W3CDTF">2017-09-28T16:59:11Z</dcterms:modified>
</cp:coreProperties>
</file>